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6"/>
  </p:notesMasterIdLst>
  <p:handoutMasterIdLst>
    <p:handoutMasterId r:id="rId27"/>
  </p:handoutMasterIdLst>
  <p:sldIdLst>
    <p:sldId id="827" r:id="rId2"/>
    <p:sldId id="833" r:id="rId3"/>
    <p:sldId id="837" r:id="rId4"/>
    <p:sldId id="834" r:id="rId5"/>
    <p:sldId id="839" r:id="rId6"/>
    <p:sldId id="848" r:id="rId7"/>
    <p:sldId id="829" r:id="rId8"/>
    <p:sldId id="856" r:id="rId9"/>
    <p:sldId id="862" r:id="rId10"/>
    <p:sldId id="863" r:id="rId11"/>
    <p:sldId id="864" r:id="rId12"/>
    <p:sldId id="860" r:id="rId13"/>
    <p:sldId id="849" r:id="rId14"/>
    <p:sldId id="865" r:id="rId15"/>
    <p:sldId id="866" r:id="rId16"/>
    <p:sldId id="867" r:id="rId17"/>
    <p:sldId id="854" r:id="rId18"/>
    <p:sldId id="847" r:id="rId19"/>
    <p:sldId id="843" r:id="rId20"/>
    <p:sldId id="846" r:id="rId21"/>
    <p:sldId id="868" r:id="rId22"/>
    <p:sldId id="845" r:id="rId23"/>
    <p:sldId id="869" r:id="rId24"/>
    <p:sldId id="86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B"/>
    <a:srgbClr val="C1FFF1"/>
    <a:srgbClr val="76FFFF"/>
    <a:srgbClr val="15C9D9"/>
    <a:srgbClr val="1BBECC"/>
    <a:srgbClr val="02ADBA"/>
    <a:srgbClr val="440079"/>
    <a:srgbClr val="1E093C"/>
    <a:srgbClr val="17093B"/>
    <a:srgbClr val="4C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85" autoAdjust="0"/>
    <p:restoredTop sz="84786" autoAdjust="0"/>
  </p:normalViewPr>
  <p:slideViewPr>
    <p:cSldViewPr snapToObjects="1">
      <p:cViewPr varScale="1">
        <p:scale>
          <a:sx n="95" d="100"/>
          <a:sy n="95" d="100"/>
        </p:scale>
        <p:origin x="75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64711-9C73-8241-AFB0-128EB3AE6A12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FE5D-CECA-1345-9277-F1DD4F0CE2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1C01-ED30-CC41-8E5D-CA0F5115E72D}" type="datetimeFigureOut">
              <a:rPr lang="en-US" smtClean="0"/>
              <a:pPr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7D5F5-1991-BC4D-A4B8-5C402A6EA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went through and calculated the rate of change by using the number of teams who continued to participate next year over the total number of teams in that year. Example: if 10 teams participated from 2018-2019, and only 1 of them continued to participate into 2019-2020, that would be a follow-through rate of 5%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better teams go through time, do better teams stay w us longer?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Givee</a:t>
            </a:r>
            <a:r>
              <a:rPr lang="en-US" dirty="0"/>
              <a:t> Rebecca the names of crossover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too deep into the percentages for the </a:t>
            </a:r>
            <a:r>
              <a:rPr lang="en-US" dirty="0" err="1"/>
              <a:t>subfunnel</a:t>
            </a:r>
            <a:r>
              <a:rPr lang="en-US" dirty="0"/>
              <a:t>, they’re comparable to what’s in the Teams data that I’ve already shown. I want to get deeper into the top of funnel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the rate of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-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people who continued to participate next year over the total number of people in that year. Example: if 10 people participated from 2018-2019, and only 1 of them continued to participate into 2019-2020, that would be a follow-through rate of 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people actually travelling through the funnel in the way that we think they 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 draft is a data resource for everyone to use going forward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Cute anecdote for avoiding self description – someone listed themselves as “left-handed” on one of the applications for the summer programs, it’s things like that to avoid. Not only can I not analyze written text, people are just inclined to include wrong or irrelevant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SCHOOLS – stern, </a:t>
            </a:r>
            <a:r>
              <a:rPr lang="en-US" dirty="0" err="1"/>
              <a:t>tandon</a:t>
            </a:r>
            <a:r>
              <a:rPr lang="en-US" dirty="0"/>
              <a:t>,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 AND PARTICIPANTS, then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Adjacency lists have a minimum of 2 components, a source and a target. Between these two, an edge is made. Weights can also be included to measure the number of times an edge occurs. Duplicates are not a problem for this model because I ended up not using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Funnel and sub-funnel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graph - funnel and sub-funnel structure</a:t>
            </a:r>
          </a:p>
          <a:p>
            <a:endParaRPr lang="en-US" dirty="0"/>
          </a:p>
          <a:p>
            <a:r>
              <a:rPr lang="en-US" dirty="0"/>
              <a:t>Explain what a node and edge are</a:t>
            </a:r>
          </a:p>
          <a:p>
            <a:endParaRPr lang="en-US" dirty="0"/>
          </a:p>
          <a:p>
            <a:r>
              <a:rPr lang="en-US" dirty="0"/>
              <a:t>NOTE: Summer program attendees will NOT have the percentage because the data is skewed. Everyone who got into a summer program (SLP and Summer Sprint) had to have applied. The way I calculated the percentages was by seeing who attended only one program, whereas those would technically count as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without further ado….</a:t>
            </a:r>
          </a:p>
          <a:p>
            <a:endParaRPr lang="en-US" dirty="0"/>
          </a:p>
          <a:p>
            <a:r>
              <a:rPr lang="en-US" dirty="0"/>
              <a:t>start w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 before getting into individual graphs, show all three and talk about how similar they all are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IRRESPECTIVE OF NAME CHANGES. If someone changed their team name after a bootcamp, for example, that would not register. I got some of them but not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"/>
            <a:ext cx="7772400" cy="3968463"/>
          </a:xfrm>
        </p:spPr>
        <p:txBody>
          <a:bodyPr anchor="t" anchorCtr="0">
            <a:noAutofit/>
          </a:bodyPr>
          <a:lstStyle>
            <a:lvl1pPr algn="l">
              <a:defRPr sz="6000" b="0" i="0">
                <a:latin typeface="Fugue"/>
                <a:cs typeface="Fugue"/>
              </a:defRPr>
            </a:lvl1pPr>
          </a:lstStyle>
          <a:p>
            <a:r>
              <a:rPr lang="en-US" dirty="0"/>
              <a:t>Title of Section Goes Here Like This. Max 70 Characters. Example Words.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1ABECB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44048" cy="902412"/>
          </a:xfrm>
        </p:spPr>
        <p:txBody>
          <a:bodyPr/>
          <a:lstStyle>
            <a:lvl1pPr>
              <a:defRPr b="0" i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34409"/>
          </a:xfrm>
        </p:spPr>
        <p:txBody>
          <a:bodyPr>
            <a:normAutofit/>
          </a:bodyPr>
          <a:lstStyle>
            <a:lvl1pPr>
              <a:defRPr sz="2800" b="0" i="0">
                <a:latin typeface="Gotham Book" pitchFamily="2" charset="0"/>
                <a:cs typeface="Gotham Book" pitchFamily="2" charset="0"/>
              </a:defRPr>
            </a:lvl1pPr>
            <a:lvl2pPr>
              <a:defRPr sz="2400" b="0" i="0">
                <a:latin typeface="Gotham Book" pitchFamily="2" charset="0"/>
                <a:cs typeface="Gotham Book" pitchFamily="2" charset="0"/>
              </a:defRPr>
            </a:lvl2pPr>
            <a:lvl3pPr>
              <a:defRPr sz="2000" b="0" i="0">
                <a:latin typeface="Gotham Book" pitchFamily="2" charset="0"/>
                <a:cs typeface="Gotham Book" pitchFamily="2" charset="0"/>
              </a:defRPr>
            </a:lvl3pPr>
            <a:lvl4pPr>
              <a:defRPr sz="1800" b="0" i="0">
                <a:latin typeface="Gotham Book" pitchFamily="2" charset="0"/>
                <a:cs typeface="Gotham Book" pitchFamily="2" charset="0"/>
              </a:defRPr>
            </a:lvl4pPr>
            <a:lvl5pPr>
              <a:defRPr sz="1800" b="0" i="0">
                <a:latin typeface="Fugue"/>
                <a:cs typeface="Fug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1ABEC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514"/>
            <a:ext cx="4040188" cy="85536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9435"/>
            <a:ext cx="4041775" cy="84544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70871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36" y="4800600"/>
            <a:ext cx="8218612" cy="566738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636" y="612775"/>
            <a:ext cx="8218612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36" y="5367338"/>
            <a:ext cx="8218612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108" y="6346429"/>
            <a:ext cx="502281" cy="365125"/>
          </a:xfrm>
          <a:prstGeom prst="rect">
            <a:avLst/>
          </a:prstGeom>
        </p:spPr>
        <p:txBody>
          <a:bodyPr/>
          <a:lstStyle/>
          <a:p>
            <a:fld id="{5BFCA006-3047-A942-8238-9F70771267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20ADB9"/>
                </a:solidFill>
                <a:latin typeface="Gotham-Book"/>
                <a:ea typeface="+mn-ea"/>
                <a:cs typeface="Gotham-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7353987" cy="9878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3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 descr="entrepreneurialinstitute_color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89" y="6301009"/>
            <a:ext cx="2175025" cy="3838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137160"/>
            <a:ext cx="8229600" cy="47126"/>
          </a:xfrm>
          <a:prstGeom prst="rect">
            <a:avLst/>
          </a:prstGeom>
          <a:solidFill>
            <a:srgbClr val="1AB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BECB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88272" y="633903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latin typeface="Gotham Book"/>
                <a:cs typeface="Gotham Book"/>
              </a:rPr>
              <a:t>@</a:t>
            </a:r>
            <a:r>
              <a:rPr lang="en-US" sz="1400" b="0" i="0" dirty="0" err="1">
                <a:solidFill>
                  <a:srgbClr val="999999"/>
                </a:solidFill>
                <a:latin typeface="Gotham Book"/>
                <a:cs typeface="Gotham Book"/>
              </a:rPr>
              <a:t>NYUEntrepreneur</a:t>
            </a:r>
            <a:endParaRPr lang="en-US" sz="1400" b="0" i="0" dirty="0">
              <a:solidFill>
                <a:srgbClr val="999999"/>
              </a:solidFill>
              <a:latin typeface="Gotham Book"/>
              <a:cs typeface="Gotham Book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1335" y="6370239"/>
            <a:ext cx="284342" cy="2453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55018" y="6356350"/>
            <a:ext cx="63396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57068C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I14_0001_rocketship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230" y="324007"/>
            <a:ext cx="70552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02ADBA"/>
          </a:solidFill>
          <a:latin typeface="Fugue"/>
          <a:ea typeface="+mj-ea"/>
          <a:cs typeface="Fug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4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0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1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4C1966"/>
        </a:buClr>
        <a:buFont typeface="Wingdings" charset="2"/>
        <a:buChar char="§"/>
        <a:defRPr sz="2000" b="0" i="0" kern="1200">
          <a:solidFill>
            <a:schemeClr val="tx1"/>
          </a:solidFill>
          <a:latin typeface="Fugue"/>
          <a:ea typeface="+mn-ea"/>
          <a:cs typeface="Fug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BosA2SbdJ-q8fMeAEsky_j7iUm21tdz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D49-AF89-C649-83CC-C88B924F6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09600"/>
            <a:ext cx="7772400" cy="3587463"/>
          </a:xfrm>
        </p:spPr>
        <p:txBody>
          <a:bodyPr/>
          <a:lstStyle/>
          <a:p>
            <a:r>
              <a:rPr lang="en-US" b="1" dirty="0">
                <a:solidFill>
                  <a:srgbClr val="440079"/>
                </a:solidFill>
              </a:rPr>
              <a:t>Pipeline Project</a:t>
            </a:r>
            <a:br>
              <a:rPr lang="en-US" b="1" dirty="0">
                <a:solidFill>
                  <a:srgbClr val="440079"/>
                </a:solidFill>
              </a:rPr>
            </a:br>
            <a:r>
              <a:rPr lang="en-US" sz="3500" b="1" dirty="0">
                <a:solidFill>
                  <a:srgbClr val="440079"/>
                </a:solidFill>
              </a:rPr>
              <a:t>An analysis of the program funnel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09B0-1479-344E-A5E3-ECF16B910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6400800" cy="1371600"/>
          </a:xfrm>
        </p:spPr>
        <p:txBody>
          <a:bodyPr>
            <a:normAutofit/>
          </a:bodyPr>
          <a:lstStyle/>
          <a:p>
            <a:r>
              <a:rPr lang="en-US" b="1" dirty="0"/>
              <a:t>Graham Harris</a:t>
            </a:r>
          </a:p>
          <a:p>
            <a:r>
              <a:rPr lang="en-US" b="1" dirty="0"/>
              <a:t>NYU Entrepreneurial Institute</a:t>
            </a:r>
          </a:p>
          <a:p>
            <a:r>
              <a:rPr lang="en-US" b="1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D138-D110-AF46-ACB6-2BB69CE2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97D6-E6A0-D84D-ACDE-5B85E240C08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62974-1DFF-8D47-8CE4-55508E03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081327">
            <a:off x="1120310" y="444499"/>
            <a:ext cx="6718300" cy="596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2020-2021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547248" y="1817920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655621" y="1306594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1361" y="11190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74942" y="3519964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66613" y="2817909"/>
            <a:ext cx="1306725" cy="27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477742" y="4895479"/>
            <a:ext cx="1392426" cy="800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61951" y="5527687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871128" y="4699930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410200" y="5570794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437103" y="5411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00163" y="2266779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477000" y="4050320"/>
            <a:ext cx="748998" cy="64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8B389E1E-4DED-8E42-B7BB-849FCAACCE62}"/>
              </a:ext>
            </a:extLst>
          </p:cNvPr>
          <p:cNvSpPr txBox="1">
            <a:spLocks/>
          </p:cNvSpPr>
          <p:nvPr/>
        </p:nvSpPr>
        <p:spPr>
          <a:xfrm>
            <a:off x="1753894" y="246989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(40.1%)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99FCEB-1ED8-0948-B3CF-98D3F14E082D}"/>
              </a:ext>
            </a:extLst>
          </p:cNvPr>
          <p:cNvSpPr txBox="1">
            <a:spLocks/>
          </p:cNvSpPr>
          <p:nvPr/>
        </p:nvSpPr>
        <p:spPr>
          <a:xfrm>
            <a:off x="5474101" y="142238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(21.2%)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BB3C8C6E-4B8B-1F4C-8296-C4624D052F53}"/>
              </a:ext>
            </a:extLst>
          </p:cNvPr>
          <p:cNvSpPr txBox="1">
            <a:spLocks/>
          </p:cNvSpPr>
          <p:nvPr/>
        </p:nvSpPr>
        <p:spPr>
          <a:xfrm>
            <a:off x="7059856" y="305554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(11.4%)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54B49E4-A0EC-224E-B311-22180CE1302B}"/>
              </a:ext>
            </a:extLst>
          </p:cNvPr>
          <p:cNvSpPr txBox="1">
            <a:spLocks/>
          </p:cNvSpPr>
          <p:nvPr/>
        </p:nvSpPr>
        <p:spPr>
          <a:xfrm>
            <a:off x="3336774" y="543190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(30.5%)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4A635CD-03C1-FB46-9F9E-058D5DB81CD5}"/>
              </a:ext>
            </a:extLst>
          </p:cNvPr>
          <p:cNvSpPr txBox="1">
            <a:spLocks/>
          </p:cNvSpPr>
          <p:nvPr/>
        </p:nvSpPr>
        <p:spPr>
          <a:xfrm>
            <a:off x="6655901" y="464512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(20.0%)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76BF2EA-D8C9-6942-A66C-F23B534C1B87}"/>
              </a:ext>
            </a:extLst>
          </p:cNvPr>
          <p:cNvSpPr txBox="1">
            <a:spLocks/>
          </p:cNvSpPr>
          <p:nvPr/>
        </p:nvSpPr>
        <p:spPr>
          <a:xfrm>
            <a:off x="5117700" y="4581962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</p:spTree>
    <p:extLst>
      <p:ext uri="{BB962C8B-B14F-4D97-AF65-F5344CB8AC3E}">
        <p14:creationId xmlns:p14="http://schemas.microsoft.com/office/powerpoint/2010/main" val="4644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60E9A-D6E4-4045-BD82-46D86875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3121" y="0"/>
            <a:ext cx="619775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Total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2209800" y="881463"/>
            <a:ext cx="896758" cy="1793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712890" y="1306594"/>
            <a:ext cx="1422841" cy="74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409223" y="2379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185096" y="4262096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700047" y="2359395"/>
            <a:ext cx="800116" cy="61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36816" y="4777652"/>
            <a:ext cx="1633526" cy="776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-6253" y="5442542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6319939" y="5059948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529114" y="5934499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714997" y="56659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18515" y="1827177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880233" y="4589984"/>
            <a:ext cx="3601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C107D5-7448-F34D-AA73-46C77B865797}"/>
              </a:ext>
            </a:extLst>
          </p:cNvPr>
          <p:cNvSpPr txBox="1">
            <a:spLocks/>
          </p:cNvSpPr>
          <p:nvPr/>
        </p:nvSpPr>
        <p:spPr>
          <a:xfrm>
            <a:off x="1708962" y="215833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(38.3%)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FC8789C-52A4-D94E-8D67-0990FC322151}"/>
              </a:ext>
            </a:extLst>
          </p:cNvPr>
          <p:cNvSpPr txBox="1">
            <a:spLocks/>
          </p:cNvSpPr>
          <p:nvPr/>
        </p:nvSpPr>
        <p:spPr>
          <a:xfrm>
            <a:off x="5462440" y="88515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(24.8%)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E429A9B-906D-9F4C-A57D-D91923999141}"/>
              </a:ext>
            </a:extLst>
          </p:cNvPr>
          <p:cNvSpPr txBox="1">
            <a:spLocks/>
          </p:cNvSpPr>
          <p:nvPr/>
        </p:nvSpPr>
        <p:spPr>
          <a:xfrm>
            <a:off x="7541659" y="29298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(15.4%)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27B687-DC95-554E-9836-8DD2B9A922DA}"/>
              </a:ext>
            </a:extLst>
          </p:cNvPr>
          <p:cNvSpPr txBox="1">
            <a:spLocks/>
          </p:cNvSpPr>
          <p:nvPr/>
        </p:nvSpPr>
        <p:spPr>
          <a:xfrm>
            <a:off x="3611915" y="56568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(26.6%)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D516B67-AA5F-584D-9459-26170AEFA82A}"/>
              </a:ext>
            </a:extLst>
          </p:cNvPr>
          <p:cNvSpPr txBox="1">
            <a:spLocks/>
          </p:cNvSpPr>
          <p:nvPr/>
        </p:nvSpPr>
        <p:spPr>
          <a:xfrm>
            <a:off x="6654410" y="552561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(26.9%)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4C8B439-A6F9-8743-82D5-2C13D3ADCD14}"/>
              </a:ext>
            </a:extLst>
          </p:cNvPr>
          <p:cNvSpPr txBox="1">
            <a:spLocks/>
          </p:cNvSpPr>
          <p:nvPr/>
        </p:nvSpPr>
        <p:spPr>
          <a:xfrm>
            <a:off x="7694505" y="487128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(10.7%)</a:t>
            </a:r>
          </a:p>
        </p:txBody>
      </p:sp>
    </p:spTree>
    <p:extLst>
      <p:ext uri="{BB962C8B-B14F-4D97-AF65-F5344CB8AC3E}">
        <p14:creationId xmlns:p14="http://schemas.microsoft.com/office/powerpoint/2010/main" val="40272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52D44A-CB6B-E14F-8848-76C322229300}"/>
              </a:ext>
            </a:extLst>
          </p:cNvPr>
          <p:cNvSpPr/>
          <p:nvPr/>
        </p:nvSpPr>
        <p:spPr>
          <a:xfrm rot="5400000">
            <a:off x="781696" y="4898585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ACAFC-65C7-B64C-A066-9B53C9E36648}"/>
              </a:ext>
            </a:extLst>
          </p:cNvPr>
          <p:cNvSpPr/>
          <p:nvPr/>
        </p:nvSpPr>
        <p:spPr>
          <a:xfrm rot="5400000">
            <a:off x="6995459" y="-496047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B7FE7-E431-9F4B-BB2F-25A7E36BB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50524">
            <a:off x="805347" y="63329"/>
            <a:ext cx="6953914" cy="7288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2743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All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277092" y="5723131"/>
            <a:ext cx="1551708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362200" y="1375405"/>
            <a:ext cx="2209799" cy="36537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4876798" y="1514900"/>
            <a:ext cx="1676402" cy="34381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4876798" y="-84455"/>
            <a:ext cx="175260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83389" y="5882672"/>
            <a:ext cx="161726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A373B-6A62-FC4D-A3D6-9D9F146E7B89}"/>
              </a:ext>
            </a:extLst>
          </p:cNvPr>
          <p:cNvSpPr/>
          <p:nvPr/>
        </p:nvSpPr>
        <p:spPr>
          <a:xfrm rot="5400000">
            <a:off x="1802560" y="-1579522"/>
            <a:ext cx="165312" cy="3569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54C2108-6592-774E-BEC2-8535C66DED67}"/>
              </a:ext>
            </a:extLst>
          </p:cNvPr>
          <p:cNvSpPr txBox="1">
            <a:spLocks/>
          </p:cNvSpPr>
          <p:nvPr/>
        </p:nvSpPr>
        <p:spPr>
          <a:xfrm>
            <a:off x="5105400" y="3074276"/>
            <a:ext cx="1006626" cy="507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(6.6%)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22 teams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36CCBE3-7021-3F4F-A51F-BE6F967AA891}"/>
              </a:ext>
            </a:extLst>
          </p:cNvPr>
          <p:cNvSpPr txBox="1">
            <a:spLocks/>
          </p:cNvSpPr>
          <p:nvPr/>
        </p:nvSpPr>
        <p:spPr>
          <a:xfrm>
            <a:off x="3070072" y="3105924"/>
            <a:ext cx="794054" cy="4754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(2.0%)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6 teams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2C4F2EC-EABE-2A41-A3F7-ECED53D0D5F7}"/>
              </a:ext>
            </a:extLst>
          </p:cNvPr>
          <p:cNvSpPr txBox="1">
            <a:spLocks/>
          </p:cNvSpPr>
          <p:nvPr/>
        </p:nvSpPr>
        <p:spPr>
          <a:xfrm>
            <a:off x="7056495" y="2120136"/>
            <a:ext cx="1617261" cy="256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4X as many teams total, 3X relative to size of each year</a:t>
            </a:r>
          </a:p>
        </p:txBody>
      </p:sp>
    </p:spTree>
    <p:extLst>
      <p:ext uri="{BB962C8B-B14F-4D97-AF65-F5344CB8AC3E}">
        <p14:creationId xmlns:p14="http://schemas.microsoft.com/office/powerpoint/2010/main" val="19613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fan&#10;&#10;Description automatically generated with low confidence">
            <a:extLst>
              <a:ext uri="{FF2B5EF4-FFF2-40B4-BE49-F238E27FC236}">
                <a16:creationId xmlns:a16="http://schemas.microsoft.com/office/drawing/2014/main" id="{71F8B582-F905-FB47-9C4C-3BDB609D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0" y="0"/>
            <a:ext cx="816240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05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2018-2019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3845926" y="603283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303315" y="5514074"/>
            <a:ext cx="770830" cy="703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743015" y="570456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45243" y="4490774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438400" y="1792526"/>
            <a:ext cx="1700036" cy="190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1326333" y="1686789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H="1">
            <a:off x="4688731" y="843490"/>
            <a:ext cx="1403680" cy="1600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6092411" y="30767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6320170" y="1123458"/>
            <a:ext cx="1004800" cy="1220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7446567" y="492107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929888" y="424113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783632" y="3657275"/>
            <a:ext cx="1082676" cy="829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328291" y="2056008"/>
            <a:ext cx="613914" cy="888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8018486" y="3567822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 flipH="1">
            <a:off x="6859529" y="3890671"/>
            <a:ext cx="1158957" cy="138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73877" y="1424657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6494154" y="4123220"/>
            <a:ext cx="1247188" cy="131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38228" y="513409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6230602" y="4516489"/>
            <a:ext cx="806365" cy="159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096866" y="584988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2401E3B-094F-9C46-9B66-05D8F25FF5DF}"/>
              </a:ext>
            </a:extLst>
          </p:cNvPr>
          <p:cNvSpPr txBox="1">
            <a:spLocks/>
          </p:cNvSpPr>
          <p:nvPr/>
        </p:nvSpPr>
        <p:spPr>
          <a:xfrm>
            <a:off x="3654124" y="82974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(50.9%)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C4BD829D-C6F7-6747-9532-40787F7D1988}"/>
              </a:ext>
            </a:extLst>
          </p:cNvPr>
          <p:cNvSpPr txBox="1">
            <a:spLocks/>
          </p:cNvSpPr>
          <p:nvPr/>
        </p:nvSpPr>
        <p:spPr>
          <a:xfrm>
            <a:off x="1305538" y="438360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(74.0%)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11414B2-43EA-F84A-ADA7-29A08895BCE2}"/>
              </a:ext>
            </a:extLst>
          </p:cNvPr>
          <p:cNvSpPr txBox="1">
            <a:spLocks/>
          </p:cNvSpPr>
          <p:nvPr/>
        </p:nvSpPr>
        <p:spPr>
          <a:xfrm>
            <a:off x="5032314" y="608939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(54.7%)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7AF59DE8-E6FB-1A43-B828-B683FBEBA93F}"/>
              </a:ext>
            </a:extLst>
          </p:cNvPr>
          <p:cNvSpPr txBox="1">
            <a:spLocks/>
          </p:cNvSpPr>
          <p:nvPr/>
        </p:nvSpPr>
        <p:spPr>
          <a:xfrm>
            <a:off x="6386605" y="143816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(22.0%)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F1478D0D-AEE1-7F42-A1F4-98965013A192}"/>
              </a:ext>
            </a:extLst>
          </p:cNvPr>
          <p:cNvSpPr txBox="1">
            <a:spLocks/>
          </p:cNvSpPr>
          <p:nvPr/>
        </p:nvSpPr>
        <p:spPr>
          <a:xfrm>
            <a:off x="7893132" y="26792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(21.6%)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E18618E5-34C4-5A47-8AAD-6F295F56DCF3}"/>
              </a:ext>
            </a:extLst>
          </p:cNvPr>
          <p:cNvSpPr txBox="1">
            <a:spLocks/>
          </p:cNvSpPr>
          <p:nvPr/>
        </p:nvSpPr>
        <p:spPr>
          <a:xfrm>
            <a:off x="3807472" y="2443893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</p:spTree>
    <p:extLst>
      <p:ext uri="{BB962C8B-B14F-4D97-AF65-F5344CB8AC3E}">
        <p14:creationId xmlns:p14="http://schemas.microsoft.com/office/powerpoint/2010/main" val="10507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B58FD52-6697-2A4C-8CD0-3E0FCBCB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5" y="9384"/>
            <a:ext cx="6900729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599" y="27709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2019-2020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3845926" y="603283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267200" y="5296642"/>
            <a:ext cx="629353" cy="815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839003" y="58095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379767" y="464229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052354" y="2299811"/>
            <a:ext cx="1700036" cy="190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991047" y="2223436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17895" y="1699493"/>
            <a:ext cx="1396705" cy="398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488819" y="111662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388723" y="2694160"/>
            <a:ext cx="1095497" cy="235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6770514" y="598596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380678" y="499676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5922464" y="3325977"/>
            <a:ext cx="1097391" cy="2786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1627802"/>
            <a:ext cx="1770307" cy="602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7669970" y="31176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 flipH="1">
            <a:off x="5643984" y="435599"/>
            <a:ext cx="1935673" cy="82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500240" y="2057343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>
            <a:off x="5901411" y="1006906"/>
            <a:ext cx="1659673" cy="436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601237" y="712032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>
            <a:off x="5543736" y="283356"/>
            <a:ext cx="552264" cy="621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6143233" y="-6164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B426CD0-FE17-694A-820E-91A1CBDEB1EC}"/>
              </a:ext>
            </a:extLst>
          </p:cNvPr>
          <p:cNvSpPr txBox="1">
            <a:spLocks/>
          </p:cNvSpPr>
          <p:nvPr/>
        </p:nvSpPr>
        <p:spPr>
          <a:xfrm>
            <a:off x="1357554" y="455674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(67.2%)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DC4557E-4943-1645-A354-C5F6304E0474}"/>
              </a:ext>
            </a:extLst>
          </p:cNvPr>
          <p:cNvSpPr txBox="1">
            <a:spLocks/>
          </p:cNvSpPr>
          <p:nvPr/>
        </p:nvSpPr>
        <p:spPr>
          <a:xfrm>
            <a:off x="3312227" y="137175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(43.0%)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FEE5869-1C48-3A49-AC15-343D70A066CD}"/>
              </a:ext>
            </a:extLst>
          </p:cNvPr>
          <p:cNvSpPr txBox="1">
            <a:spLocks/>
          </p:cNvSpPr>
          <p:nvPr/>
        </p:nvSpPr>
        <p:spPr>
          <a:xfrm>
            <a:off x="4885517" y="579079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(48.9%)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165E0215-0BCD-8748-8EB4-E5982A31E5B3}"/>
              </a:ext>
            </a:extLst>
          </p:cNvPr>
          <p:cNvSpPr txBox="1">
            <a:spLocks/>
          </p:cNvSpPr>
          <p:nvPr/>
        </p:nvSpPr>
        <p:spPr>
          <a:xfrm>
            <a:off x="6187100" y="365325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(22.7%)</a:t>
            </a:r>
          </a:p>
        </p:txBody>
      </p:sp>
    </p:spTree>
    <p:extLst>
      <p:ext uri="{BB962C8B-B14F-4D97-AF65-F5344CB8AC3E}">
        <p14:creationId xmlns:p14="http://schemas.microsoft.com/office/powerpoint/2010/main" val="39544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EED3369-CB43-5B49-A72F-B358B1C5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045" y="-495609"/>
            <a:ext cx="6839339" cy="78093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96375" y="149501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2020-2021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2863387" y="6060986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3300003" y="5346833"/>
            <a:ext cx="911050" cy="856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743448" y="590188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06421" y="461175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53804" y="2007373"/>
            <a:ext cx="2292122" cy="966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505426" y="2753228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17895" y="1699493"/>
            <a:ext cx="1594268" cy="61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273237" y="111665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7020387" y="4303942"/>
            <a:ext cx="897878" cy="104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5027025" y="-2404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8112780" y="414641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777064" y="5450812"/>
            <a:ext cx="213773" cy="668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41418" y="826580"/>
            <a:ext cx="1858190" cy="2950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5313697" y="618363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641970" y="601741"/>
            <a:ext cx="553978" cy="1319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84220" y="197981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7148354" y="3422059"/>
            <a:ext cx="1163392" cy="77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90278" y="527923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V="1">
            <a:off x="5604507" y="4777434"/>
            <a:ext cx="209219" cy="1477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022003" y="5857390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0F89BC2-59FE-AC4F-8DDC-D6A6A086F081}"/>
              </a:ext>
            </a:extLst>
          </p:cNvPr>
          <p:cNvSpPr txBox="1">
            <a:spLocks/>
          </p:cNvSpPr>
          <p:nvPr/>
        </p:nvSpPr>
        <p:spPr>
          <a:xfrm>
            <a:off x="4089098" y="604230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(44.7%)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4441CD8F-F7FD-B24C-B9B7-2828EA785817}"/>
              </a:ext>
            </a:extLst>
          </p:cNvPr>
          <p:cNvSpPr txBox="1">
            <a:spLocks/>
          </p:cNvSpPr>
          <p:nvPr/>
        </p:nvSpPr>
        <p:spPr>
          <a:xfrm>
            <a:off x="1225735" y="469697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(66.9%)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7F6BBAC-0E76-6341-ADB0-7F544FE6B563}"/>
              </a:ext>
            </a:extLst>
          </p:cNvPr>
          <p:cNvSpPr txBox="1">
            <a:spLocks/>
          </p:cNvSpPr>
          <p:nvPr/>
        </p:nvSpPr>
        <p:spPr>
          <a:xfrm>
            <a:off x="907053" y="202575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(13.6%)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6A579DF5-2542-2E4F-B2C4-E86FCDF1BEDD}"/>
              </a:ext>
            </a:extLst>
          </p:cNvPr>
          <p:cNvSpPr txBox="1">
            <a:spLocks/>
          </p:cNvSpPr>
          <p:nvPr/>
        </p:nvSpPr>
        <p:spPr>
          <a:xfrm>
            <a:off x="3098457" y="77130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(35.9%)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961741A0-F150-3A45-9082-1D37F3DB26E3}"/>
              </a:ext>
            </a:extLst>
          </p:cNvPr>
          <p:cNvSpPr txBox="1">
            <a:spLocks/>
          </p:cNvSpPr>
          <p:nvPr/>
        </p:nvSpPr>
        <p:spPr>
          <a:xfrm>
            <a:off x="6372219" y="108373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(17.1%)</a:t>
            </a:r>
          </a:p>
        </p:txBody>
      </p:sp>
    </p:spTree>
    <p:extLst>
      <p:ext uri="{BB962C8B-B14F-4D97-AF65-F5344CB8AC3E}">
        <p14:creationId xmlns:p14="http://schemas.microsoft.com/office/powerpoint/2010/main" val="27619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C39AD-7852-5B48-BB99-68D4ED0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66612" y="0"/>
            <a:ext cx="781077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01923" y="255744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Total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233599" y="76314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910840" y="1214990"/>
            <a:ext cx="1591191" cy="30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54081" y="3857845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556309" y="3504186"/>
            <a:ext cx="2107075" cy="64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371600" y="4930873"/>
            <a:ext cx="3416534" cy="513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246086" y="5147873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2307518" y="5482165"/>
            <a:ext cx="1507427" cy="742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1241999" y="592043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7153000" y="1609957"/>
            <a:ext cx="976456" cy="141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4445461" y="-5835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5848278" y="14167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V="1">
            <a:off x="6756649" y="4226662"/>
            <a:ext cx="237588" cy="1462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905948" y="763149"/>
            <a:ext cx="327212" cy="284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319416" y="5686960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4973209" y="623614"/>
            <a:ext cx="682091" cy="168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05948" y="60975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>
            <a:off x="6183048" y="846172"/>
            <a:ext cx="268813" cy="136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74172" y="80994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7159958" y="3743591"/>
            <a:ext cx="1169467" cy="1504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997619" y="5267027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B8BAC932-A5A1-2045-92AF-49C6DCE89C10}"/>
              </a:ext>
            </a:extLst>
          </p:cNvPr>
          <p:cNvSpPr txBox="1">
            <a:spLocks/>
          </p:cNvSpPr>
          <p:nvPr/>
        </p:nvSpPr>
        <p:spPr>
          <a:xfrm>
            <a:off x="2921221" y="53560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A72536E-0A7E-0F4B-B93C-AE10B3D6CD3F}"/>
              </a:ext>
            </a:extLst>
          </p:cNvPr>
          <p:cNvSpPr txBox="1">
            <a:spLocks/>
          </p:cNvSpPr>
          <p:nvPr/>
        </p:nvSpPr>
        <p:spPr>
          <a:xfrm>
            <a:off x="1380007" y="327293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CAC7759-1EA0-0F4E-9714-9E88ADADF5AF}"/>
              </a:ext>
            </a:extLst>
          </p:cNvPr>
          <p:cNvSpPr txBox="1">
            <a:spLocks/>
          </p:cNvSpPr>
          <p:nvPr/>
        </p:nvSpPr>
        <p:spPr>
          <a:xfrm>
            <a:off x="3162174" y="6100300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(5.2%)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272CFBF9-7E9C-1D46-83A1-457ED59C0B4F}"/>
              </a:ext>
            </a:extLst>
          </p:cNvPr>
          <p:cNvSpPr txBox="1">
            <a:spLocks/>
          </p:cNvSpPr>
          <p:nvPr/>
        </p:nvSpPr>
        <p:spPr>
          <a:xfrm>
            <a:off x="4858553" y="5740344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(36.5%)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72058BC0-60DE-8E47-AC77-3C855CC60A47}"/>
              </a:ext>
            </a:extLst>
          </p:cNvPr>
          <p:cNvSpPr txBox="1">
            <a:spLocks/>
          </p:cNvSpPr>
          <p:nvPr/>
        </p:nvSpPr>
        <p:spPr>
          <a:xfrm>
            <a:off x="5347185" y="1274978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(17.7%)</a:t>
            </a:r>
          </a:p>
        </p:txBody>
      </p:sp>
    </p:spTree>
    <p:extLst>
      <p:ext uri="{BB962C8B-B14F-4D97-AF65-F5344CB8AC3E}">
        <p14:creationId xmlns:p14="http://schemas.microsoft.com/office/powerpoint/2010/main" val="22990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74163-C51B-7145-BE5A-8B2164E8980A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C2D72-9E87-174B-B20F-3E01FD37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5" y="0"/>
            <a:ext cx="750310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-113188"/>
            <a:ext cx="2743200" cy="84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All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858023" y="6079207"/>
            <a:ext cx="2227554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752600"/>
            <a:ext cx="2057401" cy="3581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2590800" y="1752600"/>
            <a:ext cx="3581400" cy="121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99899" y="632018"/>
            <a:ext cx="1441091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50283" y="3135409"/>
            <a:ext cx="174654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53E8-014C-B845-B2BC-8125C54E95D6}"/>
              </a:ext>
            </a:extLst>
          </p:cNvPr>
          <p:cNvSpPr/>
          <p:nvPr/>
        </p:nvSpPr>
        <p:spPr>
          <a:xfrm rot="5400000" flipH="1">
            <a:off x="1245600" y="-809079"/>
            <a:ext cx="208257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917BE-E77C-C442-88AF-B2A3E4023243}"/>
              </a:ext>
            </a:extLst>
          </p:cNvPr>
          <p:cNvSpPr/>
          <p:nvPr/>
        </p:nvSpPr>
        <p:spPr>
          <a:xfrm rot="5400000" flipH="1">
            <a:off x="7693393" y="95811"/>
            <a:ext cx="1262399" cy="1181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B5C15E-5940-B240-8AE0-DAE663B7C0FF}"/>
              </a:ext>
            </a:extLst>
          </p:cNvPr>
          <p:cNvSpPr txBox="1">
            <a:spLocks/>
          </p:cNvSpPr>
          <p:nvPr/>
        </p:nvSpPr>
        <p:spPr>
          <a:xfrm>
            <a:off x="2716136" y="3299010"/>
            <a:ext cx="1044727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(26.5%)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479 people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CC2BAD2-E008-A444-8F7A-15931B9F239A}"/>
              </a:ext>
            </a:extLst>
          </p:cNvPr>
          <p:cNvSpPr txBox="1">
            <a:spLocks/>
          </p:cNvSpPr>
          <p:nvPr/>
        </p:nvSpPr>
        <p:spPr>
          <a:xfrm>
            <a:off x="3760864" y="2117911"/>
            <a:ext cx="1143000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(19.3%)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500 people</a:t>
            </a:r>
          </a:p>
        </p:txBody>
      </p:sp>
    </p:spTree>
    <p:extLst>
      <p:ext uri="{BB962C8B-B14F-4D97-AF65-F5344CB8AC3E}">
        <p14:creationId xmlns:p14="http://schemas.microsoft.com/office/powerpoint/2010/main" val="11578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7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Most 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HTSAS is achieving the most follow through into other programs!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Could be because HTSAS is/isn’t considered coaching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SS and FF engaged more with each year – whatever we’re doing is working (keep pushing programs!)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Sub-funnel seems </a:t>
            </a:r>
            <a:r>
              <a:rPr lang="en-US" sz="2000"/>
              <a:t>to behave </a:t>
            </a:r>
            <a:r>
              <a:rPr lang="en-US" sz="2000" dirty="0"/>
              <a:t>the way hypothesized – by level of intensity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>
                <a:solidFill>
                  <a:srgbClr val="00AEBB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8"/>
            <a:ext cx="8229600" cy="490281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Test the hypothesis of the “funnel” of events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Sub-objectives: data cleaning and diversity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Spent first month cleaning 3 years worth of coaching, SS, FF, HTSAS, Bootcamps, Sprints, Launchpads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Clustered this data into network visuals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Present a package of findings/insights for improved marketing, programs dev.,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Cleaned data located in </a:t>
            </a:r>
            <a:r>
              <a:rPr lang="en-US" sz="2400" dirty="0">
                <a:solidFill>
                  <a:srgbClr val="00AE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folder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Didn’t have time to do gender data – can be separate task?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2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958196"/>
            <a:ext cx="3048000" cy="902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>
            <a:normAutofit/>
          </a:bodyPr>
          <a:lstStyle/>
          <a:p>
            <a:r>
              <a:rPr lang="en-US" dirty="0"/>
              <a:t>Data Cleanup Recs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7"/>
            <a:ext cx="8229600" cy="535401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Dropdown menus are your best friend! Include an “other” category and an extra field for more detailed info.</a:t>
            </a:r>
          </a:p>
          <a:p>
            <a:pPr>
              <a:lnSpc>
                <a:spcPct val="200000"/>
              </a:lnSpc>
            </a:pPr>
            <a:r>
              <a:rPr lang="en-US" sz="2000" i="1" dirty="0"/>
              <a:t>No</a:t>
            </a:r>
            <a:r>
              <a:rPr lang="en-US" sz="2000" dirty="0"/>
              <a:t> commas and quotation marks (overloaded for computer)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Take this data in a consistent format: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Pronouns (include as many options as realistic) </a:t>
            </a:r>
          </a:p>
          <a:p>
            <a:pPr lvl="2">
              <a:lnSpc>
                <a:spcPct val="200000"/>
              </a:lnSpc>
            </a:pPr>
            <a:r>
              <a:rPr lang="en-US" sz="1200" dirty="0"/>
              <a:t>Stick with ONE format (she/her vs. she/her/hers)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Ethnicity (checkboxes with “other”)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Academics (single choice)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Steal from a ”pick list” - use the same language 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Final thoughts?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9F22-4129-9342-B6F0-4A45365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Follow-through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54C3-E607-FE41-8E93-015DEC85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people and teams across all years, the follow-through rate was calculated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# people between the two years</a:t>
            </a:r>
          </a:p>
          <a:p>
            <a:pPr marL="0" indent="0" algn="ctr">
              <a:buNone/>
            </a:pPr>
            <a:r>
              <a:rPr lang="en-US" dirty="0"/>
              <a:t>------------</a:t>
            </a:r>
          </a:p>
          <a:p>
            <a:pPr marL="0" indent="0" algn="ctr">
              <a:buNone/>
            </a:pPr>
            <a:r>
              <a:rPr lang="en-US" dirty="0"/>
              <a:t>(# people earlier year)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1741-6382-7847-8CFC-C77A0FC2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What is Adjacency?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513FFC-2EE8-D54B-AD71-0215DE6B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211" y="1299747"/>
            <a:ext cx="4859575" cy="47879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0561FE-8C4F-564D-AAC2-3710E8D17F87}"/>
              </a:ext>
            </a:extLst>
          </p:cNvPr>
          <p:cNvCxnSpPr>
            <a:cxnSpLocks/>
          </p:cNvCxnSpPr>
          <p:nvPr/>
        </p:nvCxnSpPr>
        <p:spPr>
          <a:xfrm>
            <a:off x="1600200" y="1524000"/>
            <a:ext cx="381000" cy="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1E68D1-DBF0-5746-9C94-092C51956E02}"/>
              </a:ext>
            </a:extLst>
          </p:cNvPr>
          <p:cNvSpPr txBox="1">
            <a:spLocks/>
          </p:cNvSpPr>
          <p:nvPr/>
        </p:nvSpPr>
        <p:spPr>
          <a:xfrm>
            <a:off x="457200" y="1144906"/>
            <a:ext cx="1292811" cy="7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Header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49D2BD-2CCC-074A-9048-2BB4FD768C2D}"/>
              </a:ext>
            </a:extLst>
          </p:cNvPr>
          <p:cNvSpPr/>
          <p:nvPr/>
        </p:nvSpPr>
        <p:spPr>
          <a:xfrm>
            <a:off x="6593122" y="1744247"/>
            <a:ext cx="457200" cy="4343400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447AEA-BBC4-0B4E-A9B9-9ECC03DFD11F}"/>
              </a:ext>
            </a:extLst>
          </p:cNvPr>
          <p:cNvSpPr txBox="1">
            <a:spLocks/>
          </p:cNvSpPr>
          <p:nvPr/>
        </p:nvSpPr>
        <p:spPr>
          <a:xfrm>
            <a:off x="7199986" y="3536853"/>
            <a:ext cx="1639214" cy="75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0737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15052-0548-0C41-9032-8637122678AD}"/>
              </a:ext>
            </a:extLst>
          </p:cNvPr>
          <p:cNvSpPr/>
          <p:nvPr/>
        </p:nvSpPr>
        <p:spPr>
          <a:xfrm>
            <a:off x="3910571" y="2922589"/>
            <a:ext cx="1322857" cy="321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4DDDD69-B614-934F-BD3B-4CB148071288}"/>
              </a:ext>
            </a:extLst>
          </p:cNvPr>
          <p:cNvSpPr/>
          <p:nvPr/>
        </p:nvSpPr>
        <p:spPr>
          <a:xfrm rot="10800000">
            <a:off x="1680980" y="1483312"/>
            <a:ext cx="5782037" cy="376756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A78-0472-E14A-BFB8-C8592330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354" y="1378527"/>
            <a:ext cx="4199097" cy="4497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HTSAS, SS, FF </a:t>
            </a:r>
            <a:r>
              <a:rPr lang="en-US" sz="1600" dirty="0"/>
              <a:t>(coaching)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Bootcamp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Sprints </a:t>
            </a:r>
            <a:r>
              <a:rPr lang="en-US" sz="1600" dirty="0"/>
              <a:t>(Summer and J-Term)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Launchpad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 flipH="1">
            <a:off x="4566602" y="2438400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>
            <a:off x="4563903" y="35210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H="1">
            <a:off x="4563903" y="48164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BEB4B0-3613-5A4B-AF9A-7E5C5084672A}"/>
              </a:ext>
            </a:extLst>
          </p:cNvPr>
          <p:cNvSpPr txBox="1">
            <a:spLocks/>
          </p:cNvSpPr>
          <p:nvPr/>
        </p:nvSpPr>
        <p:spPr>
          <a:xfrm>
            <a:off x="63005" y="1620832"/>
            <a:ext cx="3048000" cy="452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Top</a:t>
            </a:r>
            <a:r>
              <a:rPr lang="en-US" sz="2000" u="sng" dirty="0"/>
              <a:t>:</a:t>
            </a:r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105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Bottom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2C698D0-A8B8-9044-921C-F09C5C5EDC84}"/>
              </a:ext>
            </a:extLst>
          </p:cNvPr>
          <p:cNvSpPr/>
          <p:nvPr/>
        </p:nvSpPr>
        <p:spPr>
          <a:xfrm>
            <a:off x="6418357" y="3033919"/>
            <a:ext cx="457200" cy="2980471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7031284" y="4148289"/>
            <a:ext cx="1636953" cy="7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</a:t>
            </a:r>
          </a:p>
        </p:txBody>
      </p:sp>
    </p:spTree>
    <p:extLst>
      <p:ext uri="{BB962C8B-B14F-4D97-AF65-F5344CB8AC3E}">
        <p14:creationId xmlns:p14="http://schemas.microsoft.com/office/powerpoint/2010/main" val="51731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91C28-79D8-A940-A604-7F2C5098F9F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8E5D-6B24-CD42-B389-80DFAC49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32C1-AA2C-FB40-A024-1A00BD95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44048" cy="51916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sz="3200" dirty="0"/>
              <a:t>Data cleaning: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I stopped counting founders after the 4</a:t>
            </a:r>
            <a:r>
              <a:rPr lang="en-US" baseline="30000" dirty="0"/>
              <a:t>th</a:t>
            </a:r>
            <a:r>
              <a:rPr lang="en-US" dirty="0"/>
              <a:t> person for programs.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Affinity data (all people and organizations) is from July 14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Names changes – team registered one name for a program, then use another down the funnel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Normal computing errors (extra spaces, misspelled names, etc.)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Sprints: attendee data for sprints isn’t separated into January/Summer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730C-BCBD-5149-99FC-74BFA17C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People vs.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People: funnel as a whole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Teams: efficacy of the sub-funnel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For both people and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2018-2019, 2019-2020, 2020-2021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above, simplified (without dates)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10 total graphs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B0FF-60AD-B64B-9B05-331D3AEA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90" y="1582603"/>
            <a:ext cx="3988021" cy="369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the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>
            <a:off x="2206921" y="2679433"/>
            <a:ext cx="592788" cy="36856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 flipV="1">
            <a:off x="5567681" y="2787517"/>
            <a:ext cx="1971038" cy="1055172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V="1">
            <a:off x="3352800" y="4267200"/>
            <a:ext cx="870182" cy="100819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925241" y="2061211"/>
            <a:ext cx="182070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Person/Team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BDBEF11-5A83-794A-898D-86E1BE608D8E}"/>
              </a:ext>
            </a:extLst>
          </p:cNvPr>
          <p:cNvSpPr txBox="1">
            <a:spLocks/>
          </p:cNvSpPr>
          <p:nvPr/>
        </p:nvSpPr>
        <p:spPr>
          <a:xfrm>
            <a:off x="1516393" y="4771298"/>
            <a:ext cx="1836407" cy="63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Top of Funnel Event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275224E-ABE7-2244-814F-09100F271D91}"/>
              </a:ext>
            </a:extLst>
          </p:cNvPr>
          <p:cNvSpPr txBox="1">
            <a:spLocks/>
          </p:cNvSpPr>
          <p:nvPr/>
        </p:nvSpPr>
        <p:spPr>
          <a:xfrm>
            <a:off x="7182253" y="3764546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Participant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EF009B-0149-AC4C-93BC-B8621AEF5DED}"/>
              </a:ext>
            </a:extLst>
          </p:cNvPr>
          <p:cNvCxnSpPr>
            <a:cxnSpLocks/>
          </p:cNvCxnSpPr>
          <p:nvPr/>
        </p:nvCxnSpPr>
        <p:spPr>
          <a:xfrm flipH="1" flipV="1">
            <a:off x="5362791" y="4232589"/>
            <a:ext cx="1200520" cy="1042808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BB22DB0-86B3-4C4E-B523-1A5FFD4A6B67}"/>
              </a:ext>
            </a:extLst>
          </p:cNvPr>
          <p:cNvSpPr txBox="1">
            <a:spLocks/>
          </p:cNvSpPr>
          <p:nvPr/>
        </p:nvSpPr>
        <p:spPr>
          <a:xfrm>
            <a:off x="5931675" y="5178664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4616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umbrella, people, colorful, open&#10;&#10;Description automatically generated">
            <a:extLst>
              <a:ext uri="{FF2B5EF4-FFF2-40B4-BE49-F238E27FC236}">
                <a16:creationId xmlns:a16="http://schemas.microsoft.com/office/drawing/2014/main" id="{65A1D31C-1983-1B40-9859-D5990901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469900"/>
            <a:ext cx="6146800" cy="591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19157" y="1638392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538743" y="1144629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287343" y="968227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47212" y="4425280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42552" y="3005707"/>
            <a:ext cx="1306725" cy="274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26903" y="4567547"/>
            <a:ext cx="1253285" cy="1217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228600" y="5630631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409171" y="5114962"/>
            <a:ext cx="524244" cy="923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409170" y="5976102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39943" y="2414398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276922" y="4567547"/>
            <a:ext cx="741930" cy="62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DD6148-852E-DA49-9E81-1020413798B6}"/>
              </a:ext>
            </a:extLst>
          </p:cNvPr>
          <p:cNvSpPr txBox="1">
            <a:spLocks/>
          </p:cNvSpPr>
          <p:nvPr/>
        </p:nvSpPr>
        <p:spPr>
          <a:xfrm>
            <a:off x="2406346" y="172515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(41.6%)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660DBF4-97BD-9C42-85D4-CCE24DE4CC69}"/>
              </a:ext>
            </a:extLst>
          </p:cNvPr>
          <p:cNvSpPr txBox="1">
            <a:spLocks/>
          </p:cNvSpPr>
          <p:nvPr/>
        </p:nvSpPr>
        <p:spPr>
          <a:xfrm>
            <a:off x="5158486" y="122874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(29.7%)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7FA58E-5329-A542-82C0-25C2439FA602}"/>
              </a:ext>
            </a:extLst>
          </p:cNvPr>
          <p:cNvSpPr txBox="1">
            <a:spLocks/>
          </p:cNvSpPr>
          <p:nvPr/>
        </p:nvSpPr>
        <p:spPr>
          <a:xfrm>
            <a:off x="4769760" y="553723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(45.0%)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EF62587-379F-3B4A-8F88-F0CD17DAD232}"/>
              </a:ext>
            </a:extLst>
          </p:cNvPr>
          <p:cNvSpPr txBox="1">
            <a:spLocks/>
          </p:cNvSpPr>
          <p:nvPr/>
        </p:nvSpPr>
        <p:spPr>
          <a:xfrm>
            <a:off x="3054498" y="502342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(17.7%)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039CB3C-1274-CA43-95A3-049D3B7CCA94}"/>
              </a:ext>
            </a:extLst>
          </p:cNvPr>
          <p:cNvSpPr txBox="1">
            <a:spLocks/>
          </p:cNvSpPr>
          <p:nvPr/>
        </p:nvSpPr>
        <p:spPr>
          <a:xfrm>
            <a:off x="6350618" y="347153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(21.9%)</a:t>
            </a:r>
          </a:p>
        </p:txBody>
      </p:sp>
    </p:spTree>
    <p:extLst>
      <p:ext uri="{BB962C8B-B14F-4D97-AF65-F5344CB8AC3E}">
        <p14:creationId xmlns:p14="http://schemas.microsoft.com/office/powerpoint/2010/main" val="15023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umbrella, colorful, people, different&#10;&#10;Description automatically generated">
            <a:extLst>
              <a:ext uri="{FF2B5EF4-FFF2-40B4-BE49-F238E27FC236}">
                <a16:creationId xmlns:a16="http://schemas.microsoft.com/office/drawing/2014/main" id="{75B7E827-D78A-3841-A25B-98D12771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16" y="624166"/>
            <a:ext cx="6809579" cy="5759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2019-2020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85696" y="1569142"/>
            <a:ext cx="1534388" cy="102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538743" y="1144629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2725" y="955593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00627" y="5026558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503776" y="2476894"/>
            <a:ext cx="1036167" cy="559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71996" y="4587109"/>
            <a:ext cx="1362834" cy="104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373285" y="5576741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5371667" y="4895227"/>
            <a:ext cx="524245" cy="89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52704" y="5736952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19000" y="1931058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477001" y="4567547"/>
            <a:ext cx="754248" cy="53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67C0725-F6D4-C041-9AFB-AEE64749CE8C}"/>
              </a:ext>
            </a:extLst>
          </p:cNvPr>
          <p:cNvSpPr txBox="1">
            <a:spLocks/>
          </p:cNvSpPr>
          <p:nvPr/>
        </p:nvSpPr>
        <p:spPr>
          <a:xfrm>
            <a:off x="2303647" y="168668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(36.2%)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3486A6F9-3151-A345-AD68-5F5B12189DD0}"/>
              </a:ext>
            </a:extLst>
          </p:cNvPr>
          <p:cNvSpPr txBox="1">
            <a:spLocks/>
          </p:cNvSpPr>
          <p:nvPr/>
        </p:nvSpPr>
        <p:spPr>
          <a:xfrm>
            <a:off x="5141716" y="109971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(31.4%)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C8EC4B-27D1-E449-BADE-49DE75A5F68B}"/>
              </a:ext>
            </a:extLst>
          </p:cNvPr>
          <p:cNvSpPr txBox="1">
            <a:spLocks/>
          </p:cNvSpPr>
          <p:nvPr/>
        </p:nvSpPr>
        <p:spPr>
          <a:xfrm>
            <a:off x="7413473" y="31016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(20.4%)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CD92399-494F-714C-B5CC-A0FB45D5BFF0}"/>
              </a:ext>
            </a:extLst>
          </p:cNvPr>
          <p:cNvSpPr txBox="1">
            <a:spLocks/>
          </p:cNvSpPr>
          <p:nvPr/>
        </p:nvSpPr>
        <p:spPr>
          <a:xfrm>
            <a:off x="3576164" y="532069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(29.6%)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493526EE-3439-3B4C-B880-38779C7B748A}"/>
              </a:ext>
            </a:extLst>
          </p:cNvPr>
          <p:cNvSpPr txBox="1">
            <a:spLocks/>
          </p:cNvSpPr>
          <p:nvPr/>
        </p:nvSpPr>
        <p:spPr>
          <a:xfrm>
            <a:off x="5878848" y="544678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(38.8%)</a:t>
            </a:r>
          </a:p>
        </p:txBody>
      </p:sp>
    </p:spTree>
    <p:extLst>
      <p:ext uri="{BB962C8B-B14F-4D97-AF65-F5344CB8AC3E}">
        <p14:creationId xmlns:p14="http://schemas.microsoft.com/office/powerpoint/2010/main" val="3319771998"/>
      </p:ext>
    </p:extLst>
  </p:cSld>
  <p:clrMapOvr>
    <a:masterClrMapping/>
  </p:clrMapOvr>
</p:sld>
</file>

<file path=ppt/theme/theme1.xml><?xml version="1.0" encoding="utf-8"?>
<a:theme xmlns:a="http://schemas.openxmlformats.org/drawingml/2006/main" name="e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69818</TotalTime>
  <Words>1252</Words>
  <Application>Microsoft Macintosh PowerPoint</Application>
  <PresentationFormat>On-screen Show (4:3)</PresentationFormat>
  <Paragraphs>310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Fugue</vt:lpstr>
      <vt:lpstr>Gotham Book</vt:lpstr>
      <vt:lpstr>Gotham-Book</vt:lpstr>
      <vt:lpstr>Wingdings</vt:lpstr>
      <vt:lpstr>ei_template</vt:lpstr>
      <vt:lpstr>Pipeline Project An analysis of the program funnel</vt:lpstr>
      <vt:lpstr>Overview</vt:lpstr>
      <vt:lpstr>Funnel</vt:lpstr>
      <vt:lpstr>Assumptions/Notes</vt:lpstr>
      <vt:lpstr>Methodology</vt:lpstr>
      <vt:lpstr>How to read the graphs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Most Interesting Findings</vt:lpstr>
      <vt:lpstr>Data Cleanup Recs</vt:lpstr>
      <vt:lpstr>Final thoughts?</vt:lpstr>
      <vt:lpstr>Appendix</vt:lpstr>
      <vt:lpstr>Follow-through rate</vt:lpstr>
      <vt:lpstr>What is Adjacency?</vt:lpstr>
    </vt:vector>
  </TitlesOfParts>
  <Company>NYU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 Rimalovski</dc:creator>
  <cp:lastModifiedBy>Graham Harris</cp:lastModifiedBy>
  <cp:revision>2067</cp:revision>
  <cp:lastPrinted>2019-02-22T16:01:32Z</cp:lastPrinted>
  <dcterms:created xsi:type="dcterms:W3CDTF">2010-12-14T15:33:10Z</dcterms:created>
  <dcterms:modified xsi:type="dcterms:W3CDTF">2021-08-30T16:53:31Z</dcterms:modified>
</cp:coreProperties>
</file>